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56" r:id="rId4"/>
    <p:sldId id="270" r:id="rId5"/>
    <p:sldId id="361" r:id="rId6"/>
    <p:sldId id="325" r:id="rId7"/>
    <p:sldId id="285" r:id="rId8"/>
    <p:sldId id="286" r:id="rId10"/>
    <p:sldId id="292" r:id="rId11"/>
    <p:sldId id="291" r:id="rId12"/>
    <p:sldId id="326" r:id="rId13"/>
    <p:sldId id="293" r:id="rId14"/>
    <p:sldId id="299" r:id="rId15"/>
    <p:sldId id="327" r:id="rId16"/>
    <p:sldId id="329" r:id="rId17"/>
    <p:sldId id="294" r:id="rId18"/>
    <p:sldId id="330" r:id="rId19"/>
    <p:sldId id="300" r:id="rId20"/>
    <p:sldId id="301" r:id="rId21"/>
    <p:sldId id="331" r:id="rId22"/>
    <p:sldId id="332" r:id="rId23"/>
    <p:sldId id="393" r:id="rId24"/>
    <p:sldId id="333" r:id="rId25"/>
    <p:sldId id="306" r:id="rId26"/>
    <p:sldId id="334" r:id="rId27"/>
    <p:sldId id="310" r:id="rId28"/>
    <p:sldId id="335" r:id="rId29"/>
    <p:sldId id="314" r:id="rId30"/>
    <p:sldId id="336" r:id="rId31"/>
    <p:sldId id="337" r:id="rId32"/>
    <p:sldId id="316" r:id="rId33"/>
    <p:sldId id="338" r:id="rId34"/>
    <p:sldId id="356" r:id="rId35"/>
    <p:sldId id="339" r:id="rId36"/>
    <p:sldId id="355" r:id="rId37"/>
    <p:sldId id="409" r:id="rId38"/>
    <p:sldId id="340" r:id="rId39"/>
    <p:sldId id="320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87" autoAdjust="0"/>
  </p:normalViewPr>
  <p:slideViewPr>
    <p:cSldViewPr snapToGrid="0">
      <p:cViewPr varScale="1">
        <p:scale>
          <a:sx n="91" d="100"/>
          <a:sy n="91" d="100"/>
        </p:scale>
        <p:origin x="2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EBCE2-572A-4726-AA20-3E265DFAE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2AB3C-B5B7-4C75-9788-46AFE039991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87B9E-212A-4B1D-B6AF-A4560E395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F22CF-E426-4EA9-BB45-C28D1EC764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4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www.bilibili.com/video/av328015484/" TargetMode="Externa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635" y="1530350"/>
            <a:ext cx="12040235" cy="252222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Visual Object Detection 2019-2020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Qixiang Ye (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叶齐祥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64473" y="4389382"/>
            <a:ext cx="3403600" cy="1200150"/>
          </a:xfrm>
          <a:prstGeom prst="rect">
            <a:avLst/>
          </a:prstGeom>
          <a:noFill/>
          <a:effectLst>
            <a:outerShdw blurRad="50800" dist="38100" algn="l" rotWithShape="0">
              <a:srgbClr val="C00000">
                <a:alpha val="40000"/>
              </a:srgbClr>
            </a:outerShdw>
          </a:effectLst>
        </p:spPr>
        <p:txBody>
          <a:bodyPr>
            <a:spAutoFit/>
          </a:bodyPr>
          <a:p>
            <a:pPr eaLnBrk="1" latinLnBrk="1" hangingPunct="1">
              <a:defRPr/>
            </a:pPr>
            <a:r>
              <a:rPr lang="en-US" altLang="zh-CN" sz="1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www.ucassdl.cn</a:t>
            </a:r>
            <a:endParaRPr lang="en-US" altLang="zh-CN" sz="18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eaLnBrk="1" latinLnBrk="1" hangingPunct="1">
              <a:defRPr/>
            </a:pPr>
            <a:r>
              <a:rPr lang="en-US" altLang="zh-CN" sz="1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qxye@ucas.ac.cn</a:t>
            </a:r>
            <a:endParaRPr lang="en-US" altLang="zh-CN" sz="18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eaLnBrk="1" latinLnBrk="1" hangingPunct="1">
              <a:defRPr/>
            </a:pPr>
            <a:r>
              <a:rPr lang="zh-CN" altLang="en-US" sz="1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people.ucas.ac.cn/~qxye</a:t>
            </a:r>
            <a:endParaRPr lang="zh-CN" altLang="en-US" sz="18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eaLnBrk="1" latinLnBrk="1" hangingPunct="1">
              <a:defRPr/>
            </a:pPr>
            <a:endParaRPr lang="zh-CN" altLang="en-US" sz="18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364" y="4389382"/>
            <a:ext cx="1330895" cy="108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Learning to Match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31520" y="5866765"/>
            <a:ext cx="113919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Xiaosong Zhang, Fang Wan, Chang Liu, Rongrong Ji, Qixiang Ye, </a:t>
            </a:r>
            <a:r>
              <a:rPr lang="en-US" altLang="zh-CN" b="1">
                <a:solidFill>
                  <a:srgbClr val="C00000"/>
                </a:solidFill>
              </a:rPr>
              <a:t>FreeAnchor</a:t>
            </a:r>
            <a:r>
              <a:rPr lang="en-US" altLang="zh-CN" b="1"/>
              <a:t>: Learning to Match Anchors </a:t>
            </a:r>
            <a:r>
              <a:rPr lang="en-US" altLang="zh-CN" b="1">
                <a:solidFill>
                  <a:srgbClr val="C00000"/>
                </a:solidFill>
              </a:rPr>
              <a:t>f</a:t>
            </a:r>
            <a:r>
              <a:rPr lang="en-US" altLang="zh-CN" b="1"/>
              <a:t>or Object Detection, NeurIPS</a:t>
            </a:r>
            <a:r>
              <a:rPr lang="en-US" altLang="zh-CN" b="1"/>
              <a:t>2019</a:t>
            </a:r>
            <a:endParaRPr lang="zh-CN" altLang="en-US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1103630"/>
            <a:ext cx="6455410" cy="4265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045" y="1268730"/>
            <a:ext cx="3877310" cy="1470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945" y="3437255"/>
            <a:ext cx="2160905" cy="17037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6385" y="5369560"/>
            <a:ext cx="41859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rgbClr val="C00000"/>
                </a:solidFill>
              </a:rPr>
              <a:t>Learning to Match Anchors/Features</a:t>
            </a:r>
            <a:endParaRPr lang="en-US" altLang="zh-CN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72045" y="2746375"/>
            <a:ext cx="41859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/>
              <a:t>Learning to Match Anchors/Features</a:t>
            </a:r>
            <a:endParaRPr lang="en-US" altLang="zh-CN" sz="16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680" y="3498850"/>
            <a:ext cx="2079625" cy="15811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71105" y="5288915"/>
            <a:ext cx="41859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/>
              <a:t>Anchor Matching Functions</a:t>
            </a:r>
            <a:endParaRPr lang="en-US" altLang="zh-CN" sz="16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31520" y="6015355"/>
            <a:ext cx="113919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Xiaosong Zhang, Fang Wan, Chang Liu, Rongrong Ji, Qixiang Ye, </a:t>
            </a:r>
            <a:r>
              <a:rPr lang="en-US" altLang="zh-CN" b="1">
                <a:solidFill>
                  <a:srgbClr val="C00000"/>
                </a:solidFill>
              </a:rPr>
              <a:t>FreeAnchor</a:t>
            </a:r>
            <a:r>
              <a:rPr lang="en-US" altLang="zh-CN" b="1"/>
              <a:t>: Learning to Match Anchors </a:t>
            </a:r>
            <a:r>
              <a:rPr lang="en-US" altLang="zh-CN" b="1">
                <a:solidFill>
                  <a:srgbClr val="C00000"/>
                </a:solidFill>
              </a:rPr>
              <a:t>f</a:t>
            </a:r>
            <a:r>
              <a:rPr lang="en-US" altLang="zh-CN" b="1"/>
              <a:t>or Object Detection, NeurIPS2019.</a:t>
            </a:r>
            <a:endParaRPr lang="zh-CN" altLang="en-US" b="1"/>
          </a:p>
        </p:txBody>
      </p:sp>
      <p:grpSp>
        <p:nvGrpSpPr>
          <p:cNvPr id="8" name="组合 7"/>
          <p:cNvGrpSpPr/>
          <p:nvPr/>
        </p:nvGrpSpPr>
        <p:grpSpPr>
          <a:xfrm>
            <a:off x="363855" y="1139825"/>
            <a:ext cx="11393170" cy="2913380"/>
            <a:chOff x="510" y="3110"/>
            <a:chExt cx="17942" cy="4588"/>
          </a:xfrm>
        </p:grpSpPr>
        <p:sp>
          <p:nvSpPr>
            <p:cNvPr id="9" name="矩形 8"/>
            <p:cNvSpPr/>
            <p:nvPr/>
          </p:nvSpPr>
          <p:spPr>
            <a:xfrm>
              <a:off x="7869" y="4193"/>
              <a:ext cx="2574" cy="70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lnSpc>
                  <a:spcPct val="80000"/>
                </a:lnSpc>
              </a:pP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Classificatoin &amp; Localization </a:t>
              </a:r>
              <a:endPara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梯形 9"/>
            <p:cNvSpPr/>
            <p:nvPr/>
          </p:nvSpPr>
          <p:spPr>
            <a:xfrm>
              <a:off x="1342" y="4345"/>
              <a:ext cx="2162" cy="795"/>
            </a:xfrm>
            <a:prstGeom prst="trapezoid">
              <a:avLst>
                <a:gd name="adj" fmla="val 5463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ln w="12700" cmpd="sng">
                    <a:noFill/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lang="zh-CN" altLang="en-US" sz="2000" dirty="0">
                <a:ln w="12700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2453" y="5140"/>
              <a:ext cx="0" cy="6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510" y="5140"/>
              <a:ext cx="2994" cy="255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  <a:scene3d>
              <a:camera prst="orthographicFront">
                <a:rot lat="2868057" lon="18533807" rev="1908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V="1">
              <a:off x="3490" y="4717"/>
              <a:ext cx="93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6358" y="4640"/>
              <a:ext cx="1291" cy="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6499" y="5456"/>
              <a:ext cx="11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6740" y="6470"/>
              <a:ext cx="88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51" idx="3"/>
              <a:endCxn id="31" idx="2"/>
            </p:cNvCxnSpPr>
            <p:nvPr/>
          </p:nvCxnSpPr>
          <p:spPr>
            <a:xfrm>
              <a:off x="10449" y="5513"/>
              <a:ext cx="77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31" idx="7"/>
              <a:endCxn id="30" idx="2"/>
            </p:cNvCxnSpPr>
            <p:nvPr/>
          </p:nvCxnSpPr>
          <p:spPr>
            <a:xfrm flipV="1">
              <a:off x="12587" y="4281"/>
              <a:ext cx="1198" cy="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31" idx="6"/>
              <a:endCxn id="43" idx="2"/>
            </p:cNvCxnSpPr>
            <p:nvPr/>
          </p:nvCxnSpPr>
          <p:spPr>
            <a:xfrm flipV="1">
              <a:off x="12820" y="5320"/>
              <a:ext cx="963" cy="1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31" idx="5"/>
              <a:endCxn id="44" idx="2"/>
            </p:cNvCxnSpPr>
            <p:nvPr/>
          </p:nvCxnSpPr>
          <p:spPr>
            <a:xfrm>
              <a:off x="12587" y="5796"/>
              <a:ext cx="1194" cy="8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44"/>
            <p:cNvSpPr txBox="1"/>
            <p:nvPr/>
          </p:nvSpPr>
          <p:spPr>
            <a:xfrm>
              <a:off x="14117" y="4563"/>
              <a:ext cx="724" cy="66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41"/>
            <p:cNvSpPr txBox="1"/>
            <p:nvPr/>
          </p:nvSpPr>
          <p:spPr>
            <a:xfrm>
              <a:off x="1342" y="3119"/>
              <a:ext cx="21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Backbone</a:t>
              </a:r>
              <a:endPara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43"/>
            <p:cNvSpPr txBox="1"/>
            <p:nvPr/>
          </p:nvSpPr>
          <p:spPr>
            <a:xfrm>
              <a:off x="4480" y="3119"/>
              <a:ext cx="319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Pyramid</a:t>
              </a:r>
              <a:endPara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54"/>
            <p:cNvSpPr txBox="1"/>
            <p:nvPr/>
          </p:nvSpPr>
          <p:spPr>
            <a:xfrm>
              <a:off x="8075" y="3119"/>
              <a:ext cx="2162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Subnets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cxnSp>
          <p:nvCxnSpPr>
            <p:cNvPr id="27" name="直接箭头连接符 26"/>
            <p:cNvCxnSpPr>
              <a:stCxn id="9" idx="3"/>
              <a:endCxn id="31" idx="1"/>
            </p:cNvCxnSpPr>
            <p:nvPr/>
          </p:nvCxnSpPr>
          <p:spPr>
            <a:xfrm>
              <a:off x="10443" y="4546"/>
              <a:ext cx="1017" cy="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52" idx="3"/>
              <a:endCxn id="31" idx="3"/>
            </p:cNvCxnSpPr>
            <p:nvPr/>
          </p:nvCxnSpPr>
          <p:spPr>
            <a:xfrm flipV="1">
              <a:off x="10449" y="5796"/>
              <a:ext cx="1011" cy="6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61"/>
            <p:cNvSpPr txBox="1"/>
            <p:nvPr/>
          </p:nvSpPr>
          <p:spPr>
            <a:xfrm>
              <a:off x="16094" y="3134"/>
              <a:ext cx="2358" cy="5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Ground-truth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椭圆 22">
                  <a:extLst>
                    <a:ext uri="{FF2B5EF4-FFF2-40B4-BE49-F238E27FC236}">
                      <ele/>
                    </a:ext>
                  </a:extLst>
                </p:cNvPr>
                <p:cNvSpPr/>
                <p:nvPr/>
              </p:nvSpPr>
              <p:spPr>
                <a:xfrm>
                  <a:off x="8410780" y="2551414"/>
                  <a:ext cx="819150" cy="33337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buClrTx/>
                    <a:buSzTx/>
                    <a:buFontTx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  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30" name="椭圆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5" y="4018"/>
                  <a:ext cx="1290" cy="525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31" name="椭圆 30"/>
            <p:cNvSpPr/>
            <p:nvPr/>
          </p:nvSpPr>
          <p:spPr>
            <a:xfrm>
              <a:off x="11227" y="5117"/>
              <a:ext cx="1593" cy="7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Predictions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2" name="文本框 66"/>
            <p:cNvSpPr txBox="1"/>
            <p:nvPr/>
          </p:nvSpPr>
          <p:spPr>
            <a:xfrm>
              <a:off x="16612" y="6485"/>
              <a:ext cx="1478" cy="4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Background</a:t>
              </a:r>
              <a:endPara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3" name="文本框 69"/>
            <p:cNvSpPr txBox="1"/>
            <p:nvPr/>
          </p:nvSpPr>
          <p:spPr>
            <a:xfrm>
              <a:off x="13244" y="3110"/>
              <a:ext cx="236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Bags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4" name="文本框 70"/>
            <p:cNvSpPr txBox="1"/>
            <p:nvPr/>
          </p:nvSpPr>
          <p:spPr>
            <a:xfrm>
              <a:off x="14135" y="5609"/>
              <a:ext cx="724" cy="66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82"/>
            <p:cNvSpPr txBox="1"/>
            <p:nvPr/>
          </p:nvSpPr>
          <p:spPr>
            <a:xfrm>
              <a:off x="17062" y="4553"/>
              <a:ext cx="724" cy="66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83"/>
            <p:cNvSpPr txBox="1"/>
            <p:nvPr/>
          </p:nvSpPr>
          <p:spPr>
            <a:xfrm>
              <a:off x="17062" y="5609"/>
              <a:ext cx="724" cy="66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H="1">
              <a:off x="15077" y="6703"/>
              <a:ext cx="1478" cy="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H="1">
              <a:off x="15099" y="5311"/>
              <a:ext cx="1478" cy="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H="1">
              <a:off x="15099" y="4230"/>
              <a:ext cx="1478" cy="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84" y="3820"/>
              <a:ext cx="857" cy="388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84" y="4879"/>
              <a:ext cx="857" cy="388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62" y="6269"/>
              <a:ext cx="844" cy="41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椭圆 35">
                  <a:extLst>
                    <a:ext uri="{FF2B5EF4-FFF2-40B4-BE49-F238E27FC236}">
                      <ele/>
                    </a:ext>
                  </a:extLst>
                </p:cNvPr>
                <p:cNvSpPr/>
                <p:nvPr/>
              </p:nvSpPr>
              <p:spPr>
                <a:xfrm>
                  <a:off x="8409413" y="3211496"/>
                  <a:ext cx="819150" cy="33337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buClrTx/>
                    <a:buSzTx/>
                    <a:buFontTx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  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43" name="椭圆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3" y="5057"/>
                  <a:ext cx="1290" cy="525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椭圆 36">
                  <a:extLst>
                    <a:ext uri="{FF2B5EF4-FFF2-40B4-BE49-F238E27FC236}">
                      <ele/>
                    </a:ext>
                  </a:extLst>
                </p:cNvPr>
                <p:cNvSpPr/>
                <p:nvPr/>
              </p:nvSpPr>
              <p:spPr>
                <a:xfrm>
                  <a:off x="8407899" y="4082593"/>
                  <a:ext cx="819150" cy="33337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buClrTx/>
                    <a:buSzTx/>
                    <a:buFontTx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  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44" name="椭圆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1" y="6429"/>
                  <a:ext cx="1290" cy="525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grpSp>
          <p:nvGrpSpPr>
            <p:cNvPr id="45" name="组合 44"/>
            <p:cNvGrpSpPr/>
            <p:nvPr/>
          </p:nvGrpSpPr>
          <p:grpSpPr>
            <a:xfrm>
              <a:off x="3501" y="4411"/>
              <a:ext cx="3713" cy="2703"/>
              <a:chOff x="5053786" y="4937062"/>
              <a:chExt cx="2160000" cy="1379134"/>
            </a:xfrm>
          </p:grpSpPr>
          <p:sp>
            <p:nvSpPr>
              <p:cNvPr id="46" name="平行四边形 45"/>
              <p:cNvSpPr/>
              <p:nvPr/>
            </p:nvSpPr>
            <p:spPr>
              <a:xfrm>
                <a:off x="5053786" y="5596196"/>
                <a:ext cx="2160000" cy="720000"/>
              </a:xfrm>
              <a:prstGeom prst="parallelogram">
                <a:avLst>
                  <a:gd name="adj" fmla="val 90149"/>
                </a:avLst>
              </a:prstGeom>
              <a:solidFill>
                <a:schemeClr val="bg1">
                  <a:alpha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平行四边形 46"/>
              <p:cNvSpPr/>
              <p:nvPr/>
            </p:nvSpPr>
            <p:spPr>
              <a:xfrm>
                <a:off x="5366668" y="5248851"/>
                <a:ext cx="1522800" cy="507600"/>
              </a:xfrm>
              <a:prstGeom prst="parallelogram">
                <a:avLst>
                  <a:gd name="adj" fmla="val 90149"/>
                </a:avLst>
              </a:prstGeom>
              <a:solidFill>
                <a:schemeClr val="bg1">
                  <a:alpha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平行四边形 47"/>
              <p:cNvSpPr/>
              <p:nvPr/>
            </p:nvSpPr>
            <p:spPr>
              <a:xfrm>
                <a:off x="5635998" y="4937062"/>
                <a:ext cx="1080000" cy="360000"/>
              </a:xfrm>
              <a:prstGeom prst="parallelogram">
                <a:avLst>
                  <a:gd name="adj" fmla="val 90149"/>
                </a:avLst>
              </a:prstGeom>
              <a:solidFill>
                <a:schemeClr val="bg1">
                  <a:alpha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文本框 39"/>
              <p:cNvSpPr txBox="1"/>
              <p:nvPr/>
            </p:nvSpPr>
            <p:spPr>
              <a:xfrm>
                <a:off x="5915660" y="5284211"/>
                <a:ext cx="551815" cy="43688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文本框 40"/>
              <p:cNvSpPr txBox="1"/>
              <p:nvPr/>
            </p:nvSpPr>
            <p:spPr>
              <a:xfrm>
                <a:off x="5908993" y="5781957"/>
                <a:ext cx="551815" cy="43688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7875" y="5160"/>
              <a:ext cx="2574" cy="70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lnSpc>
                  <a:spcPct val="80000"/>
                </a:lnSpc>
              </a:pP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Classificatoin &amp; Localization </a:t>
              </a:r>
              <a:endPara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875" y="6127"/>
              <a:ext cx="2574" cy="70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lnSpc>
                  <a:spcPct val="80000"/>
                </a:lnSpc>
              </a:pP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Classificatoin &amp; Localization </a:t>
              </a:r>
              <a:endPara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矩形 45">
                  <a:extLst>
                    <a:ext uri="{FF2B5EF4-FFF2-40B4-BE49-F238E27FC236}">
                      <ele/>
                    </a:ext>
                  </a:extLst>
                </p:cNvPr>
                <p:cNvSpPr/>
                <p:nvPr/>
              </p:nvSpPr>
              <p:spPr>
                <a:xfrm>
                  <a:off x="10337758" y="2516789"/>
                  <a:ext cx="569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0" y="3963"/>
                  <a:ext cx="897" cy="58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矩形 46">
                  <a:extLst>
                    <a:ext uri="{FF2B5EF4-FFF2-40B4-BE49-F238E27FC236}">
                      <ele/>
                    </a:ext>
                  </a:extLst>
                </p:cNvPr>
                <p:cNvSpPr/>
                <p:nvPr/>
              </p:nvSpPr>
              <p:spPr>
                <a:xfrm>
                  <a:off x="10342830" y="3187803"/>
                  <a:ext cx="5421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" y="5020"/>
                  <a:ext cx="854" cy="58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175" y="3903980"/>
            <a:ext cx="3124835" cy="171259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7970" y="3983355"/>
            <a:ext cx="7856220" cy="1553845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178560" y="5616575"/>
            <a:ext cx="2696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solidFill>
                  <a:srgbClr val="C00000"/>
                </a:solidFill>
              </a:rPr>
              <a:t>FreeFeature</a:t>
            </a:r>
            <a:endParaRPr lang="en-US" altLang="zh-CN" b="1">
              <a:solidFill>
                <a:srgbClr val="C000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828665" y="5616575"/>
            <a:ext cx="4892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Anchor/feature selection during training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Learning to Match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6090" y="6055995"/>
            <a:ext cx="112604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ym typeface="+mn-ea"/>
              </a:rPr>
              <a:t>Benjin Zhu, Jianfeng Wang, Zhengkai Jiang, Fuhang Zong, Songtao Liu, Zeming Li, Jian Sun,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AutoAssign: </a:t>
            </a:r>
            <a:r>
              <a:rPr lang="en-US" altLang="zh-CN" b="1">
                <a:sym typeface="+mn-ea"/>
              </a:rPr>
              <a:t>Differentiable Label Assignment for Dense Object Detection</a:t>
            </a:r>
            <a:r>
              <a:rPr lang="en-US" altLang="zh-CN" b="1">
                <a:sym typeface="+mn-ea"/>
              </a:rPr>
              <a:t>, Axiv 2020.</a:t>
            </a:r>
            <a:endParaRPr lang="en-US" altLang="zh-CN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892810"/>
            <a:ext cx="8454390" cy="3682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655" y="1753235"/>
            <a:ext cx="3580130" cy="216281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Learning to Match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4101465"/>
            <a:ext cx="7042785" cy="18472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Learning to Match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" y="1003300"/>
            <a:ext cx="7881620" cy="2343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3346450"/>
            <a:ext cx="7740650" cy="2692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010" y="1003300"/>
            <a:ext cx="3651250" cy="48240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498840" y="1213485"/>
            <a:ext cx="2738120" cy="182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493760" y="1787525"/>
            <a:ext cx="2738120" cy="182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88680" y="2341245"/>
            <a:ext cx="2748280" cy="203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0385" y="6212840"/>
            <a:ext cx="114465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ym typeface="+mn-ea"/>
              </a:rPr>
              <a:t>Kang Kim</a:t>
            </a:r>
            <a:r>
              <a:rPr lang="en-US" altLang="zh-CN" b="1">
                <a:sym typeface="+mn-ea"/>
              </a:rPr>
              <a:t>,</a:t>
            </a:r>
            <a:r>
              <a:rPr lang="en-US" altLang="zh-CN" b="1">
                <a:sym typeface="+mn-ea"/>
              </a:rPr>
              <a:t> Hee Seok </a:t>
            </a:r>
            <a:r>
              <a:rPr lang="en-US" altLang="zh-CN" b="1">
                <a:sym typeface="+mn-ea"/>
              </a:rPr>
              <a:t>L</a:t>
            </a:r>
            <a:r>
              <a:rPr lang="en-US" altLang="zh-CN" b="1">
                <a:sym typeface="+mn-ea"/>
              </a:rPr>
              <a:t>ee</a:t>
            </a:r>
            <a:r>
              <a:rPr lang="en-US" altLang="zh-CN" b="1">
                <a:sym typeface="+mn-ea"/>
              </a:rPr>
              <a:t>,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Probabilistic Anchor Assignment</a:t>
            </a:r>
            <a:r>
              <a:rPr lang="en-US" altLang="zh-CN" b="1">
                <a:sym typeface="+mn-ea"/>
              </a:rPr>
              <a:t> with IoU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 b="1">
                <a:sym typeface="+mn-ea"/>
              </a:rPr>
              <a:t>Prediction for Object Detection</a:t>
            </a:r>
            <a:r>
              <a:rPr lang="en-US" altLang="zh-CN" b="1">
                <a:sym typeface="+mn-ea"/>
              </a:rPr>
              <a:t>, ECCV20</a:t>
            </a:r>
            <a:r>
              <a:rPr lang="en-US" altLang="zh-CN" b="1">
                <a:sym typeface="+mn-ea"/>
              </a:rPr>
              <a:t> </a:t>
            </a:r>
            <a:endParaRPr lang="en-US" altLang="zh-CN" b="1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Feature Decoulping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31520" y="6274435"/>
            <a:ext cx="11391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tx1"/>
                </a:solidFill>
              </a:rPr>
              <a:t>Guanglu Song</a:t>
            </a:r>
            <a:r>
              <a:rPr lang="en-US" altLang="zh-CN" b="1">
                <a:solidFill>
                  <a:schemeClr val="tx1"/>
                </a:solidFill>
              </a:rPr>
              <a:t>,</a:t>
            </a:r>
            <a:r>
              <a:rPr lang="zh-CN" altLang="en-US" b="1">
                <a:solidFill>
                  <a:schemeClr val="tx1"/>
                </a:solidFill>
              </a:rPr>
              <a:t> Yu Liu</a:t>
            </a:r>
            <a:r>
              <a:rPr lang="en-US" altLang="zh-CN" b="1">
                <a:solidFill>
                  <a:schemeClr val="tx1"/>
                </a:solidFill>
              </a:rPr>
              <a:t>,</a:t>
            </a:r>
            <a:r>
              <a:rPr lang="zh-CN" altLang="en-US" b="1">
                <a:solidFill>
                  <a:schemeClr val="tx1"/>
                </a:solidFill>
              </a:rPr>
              <a:t> Xiaogang Wang</a:t>
            </a:r>
            <a:r>
              <a:rPr lang="en-US" altLang="zh-CN" b="1">
                <a:solidFill>
                  <a:schemeClr val="tx1"/>
                </a:solidFill>
              </a:rPr>
              <a:t>, Revisiting the </a:t>
            </a:r>
            <a:r>
              <a:rPr lang="en-US" altLang="zh-CN" b="1">
                <a:solidFill>
                  <a:srgbClr val="C00000"/>
                </a:solidFill>
              </a:rPr>
              <a:t>Sibling Head</a:t>
            </a:r>
            <a:r>
              <a:rPr lang="en-US" altLang="zh-CN" b="1">
                <a:solidFill>
                  <a:schemeClr val="tx1"/>
                </a:solidFill>
              </a:rPr>
              <a:t> in Object Detector, IEEE CVPR 2020 </a:t>
            </a:r>
            <a:endParaRPr lang="en-US" altLang="zh-CN" b="1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710055"/>
            <a:ext cx="5430520" cy="3357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0" y="1260475"/>
            <a:ext cx="5462270" cy="1980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60" y="3856990"/>
            <a:ext cx="5610860" cy="15792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65275" y="5161280"/>
            <a:ext cx="2606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tx1"/>
                </a:solidFill>
              </a:rPr>
              <a:t>(a) Feature decoupling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1205" y="3364865"/>
            <a:ext cx="2606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tx1"/>
                </a:solidFill>
              </a:rPr>
              <a:t>(b) Two-head FPN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57595" y="5498465"/>
            <a:ext cx="500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tx1"/>
                </a:solidFill>
              </a:rPr>
              <a:t>(c) Detection Results and Selected Features</a:t>
            </a:r>
            <a:endParaRPr lang="en-US" altLang="zh-CN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/>
              <a:t>Method</a:t>
            </a:r>
            <a:endParaRPr lang="en-US" altLang="zh-CN" sz="2800" b="1"/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Problem</a:t>
            </a:r>
            <a:endParaRPr lang="en-US" altLang="zh-CN" sz="2800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Data</a:t>
            </a:r>
            <a:endParaRPr lang="en-US" altLang="zh-CN" sz="2800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Anchor-Free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Learning to Match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C00000"/>
                </a:solidFill>
                <a:sym typeface="+mn-ea"/>
              </a:rPr>
              <a:t>3. NAS 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4. DERT</a:t>
            </a:r>
            <a:endParaRPr lang="en-US" altLang="zh-CN" sz="24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Efficiency 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Domain Adaptation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Few-shot Detection</a:t>
            </a:r>
            <a:endParaRPr lang="en-US" altLang="zh-CN" sz="2400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Long-tailed Distribut.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Low-Resolution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Dense Objects 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Method-</a:t>
            </a: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NAS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" y="1267460"/>
            <a:ext cx="11350625" cy="40303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1520" y="6274435"/>
            <a:ext cx="11391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>
                <a:solidFill>
                  <a:schemeClr val="tx1"/>
                </a:solidFill>
              </a:rPr>
              <a:t>Mingxing Tan Ruoming Pang Quoc V. Le</a:t>
            </a:r>
            <a:r>
              <a:rPr lang="en-US" altLang="zh-CN" b="1">
                <a:solidFill>
                  <a:schemeClr val="tx1"/>
                </a:solidFill>
              </a:rPr>
              <a:t>, </a:t>
            </a:r>
            <a:r>
              <a:rPr lang="en-US" altLang="zh-CN" b="1">
                <a:solidFill>
                  <a:srgbClr val="C00000"/>
                </a:solidFill>
              </a:rPr>
              <a:t>EfficientDet: </a:t>
            </a:r>
            <a:r>
              <a:rPr lang="en-US" altLang="zh-CN" b="1">
                <a:solidFill>
                  <a:schemeClr val="tx1"/>
                </a:solidFill>
              </a:rPr>
              <a:t>Scalable and Efficient Object Detection, CVPR 2020 </a:t>
            </a:r>
            <a:endParaRPr lang="en-US" altLang="zh-CN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Method-</a:t>
            </a: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NAS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31520" y="6274435"/>
            <a:ext cx="11391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>
                <a:solidFill>
                  <a:schemeClr val="tx1"/>
                </a:solidFill>
              </a:rPr>
              <a:t>Mingxing Tan Ruoming Pang Quoc V. Le</a:t>
            </a:r>
            <a:r>
              <a:rPr lang="en-US" altLang="zh-CN" b="1">
                <a:solidFill>
                  <a:schemeClr val="tx1"/>
                </a:solidFill>
              </a:rPr>
              <a:t>, </a:t>
            </a:r>
            <a:r>
              <a:rPr lang="en-US" altLang="zh-CN" b="1">
                <a:solidFill>
                  <a:srgbClr val="C00000"/>
                </a:solidFill>
              </a:rPr>
              <a:t>EfficientDet:</a:t>
            </a:r>
            <a:r>
              <a:rPr lang="en-US" altLang="zh-CN" b="1">
                <a:solidFill>
                  <a:schemeClr val="tx1"/>
                </a:solidFill>
              </a:rPr>
              <a:t> Scalable and Efficient Object Detection, CVPR 2020 </a:t>
            </a:r>
            <a:endParaRPr lang="en-US" altLang="zh-CN" b="1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090" y="1859915"/>
            <a:ext cx="3655695" cy="29451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" y="1800225"/>
            <a:ext cx="8378825" cy="29444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/>
              <a:t>Method</a:t>
            </a:r>
            <a:endParaRPr lang="en-US" altLang="zh-CN" sz="2800" b="1"/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Problem</a:t>
            </a:r>
            <a:endParaRPr lang="en-US" altLang="zh-CN" sz="2800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Data</a:t>
            </a:r>
            <a:endParaRPr lang="en-US" altLang="zh-CN" sz="2800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Anchor-Free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Learning to Match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NAS </a:t>
            </a:r>
            <a:endParaRPr lang="en-US" altLang="zh-CN" sz="2400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C00000"/>
                </a:solidFill>
                <a:sym typeface="+mn-ea"/>
              </a:rPr>
              <a:t>4. DERT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Efficiency 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Domain Adaptation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Few-shot Detection</a:t>
            </a:r>
            <a:endParaRPr lang="en-US" altLang="zh-CN" sz="2400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Long-tailed Distribut.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Low-Resolution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Dense Objects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 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836041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buClrTx/>
              <a:buSzTx/>
              <a:buFontTx/>
              <a:defRPr/>
            </a:pPr>
            <a:r>
              <a:rPr lang="en-US" altLang="zh-CN" sz="3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  <a:sym typeface="+mn-ea"/>
              </a:rPr>
              <a:t>Detection with Transformers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894715"/>
            <a:ext cx="11459210" cy="2329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23895"/>
            <a:ext cx="11364595" cy="28587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40385" y="6082665"/>
            <a:ext cx="11583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>
                <a:solidFill>
                  <a:schemeClr val="tx1"/>
                </a:solidFill>
              </a:rPr>
              <a:t>Nicolas Carion, Francisco Massa, Gabriel Synnaeve, Nicolas Usunier, Alexander Kirillov, and Sergey Zagoruyko</a:t>
            </a:r>
            <a:r>
              <a:rPr lang="en-US" altLang="zh-CN" b="1">
                <a:solidFill>
                  <a:schemeClr val="tx1"/>
                </a:solidFill>
              </a:rPr>
              <a:t>, </a:t>
            </a:r>
            <a:r>
              <a:rPr lang="en-US" altLang="zh-CN" b="1"/>
              <a:t>End-to-End Object Detection with </a:t>
            </a:r>
            <a:r>
              <a:rPr lang="en-US" altLang="zh-CN" b="1">
                <a:solidFill>
                  <a:srgbClr val="C00000"/>
                </a:solidFill>
              </a:rPr>
              <a:t>Transformers</a:t>
            </a:r>
            <a:r>
              <a:rPr lang="en-US" altLang="zh-CN" b="1">
                <a:solidFill>
                  <a:schemeClr val="tx1"/>
                </a:solidFill>
              </a:rPr>
              <a:t>, Arxiv:2005.12872v3 </a:t>
            </a:r>
            <a:endParaRPr lang="en-US" altLang="zh-CN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/>
              <a:t>Method</a:t>
            </a:r>
            <a:endParaRPr lang="en-US" altLang="zh-CN" sz="2800" b="1"/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Problem</a:t>
            </a:r>
            <a:endParaRPr lang="en-US" altLang="zh-CN" sz="2800" b="1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Data</a:t>
            </a:r>
            <a:endParaRPr lang="en-US" altLang="zh-CN" sz="2800" b="1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1. Anchor-Free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2. </a:t>
            </a:r>
            <a:r>
              <a:rPr lang="en-US" altLang="zh-CN" sz="2400" b="1">
                <a:sym typeface="+mn-ea"/>
              </a:rPr>
              <a:t>Learning-to-Match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3. NAS </a:t>
            </a:r>
            <a:endParaRPr lang="en-US" altLang="zh-CN" sz="2400" b="1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4. DERT</a:t>
            </a:r>
            <a:endParaRPr lang="en-US" altLang="zh-CN" sz="2400" b="1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1.</a:t>
            </a:r>
            <a:r>
              <a:rPr lang="en-US" altLang="zh-CN" sz="2400" b="1">
                <a:sym typeface="+mn-ea"/>
              </a:rPr>
              <a:t> Efficiency</a:t>
            </a:r>
            <a:r>
              <a:rPr lang="en-US" altLang="zh-CN" sz="2400" b="1">
                <a:sym typeface="+mn-ea"/>
              </a:rPr>
              <a:t> 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2. Domain Adaptation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3. Few-shot Detection </a:t>
            </a:r>
            <a:endParaRPr lang="en-US" altLang="zh-CN" sz="2400" b="1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1. Long-tailed Distribut.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2. Low-</a:t>
            </a:r>
            <a:r>
              <a:rPr lang="en-US" altLang="zh-CN" sz="2400" b="1">
                <a:sym typeface="+mn-ea"/>
              </a:rPr>
              <a:t>R</a:t>
            </a:r>
            <a:r>
              <a:rPr lang="en-US" altLang="zh-CN" sz="2400" b="1">
                <a:sym typeface="+mn-ea"/>
              </a:rPr>
              <a:t>esolution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3. </a:t>
            </a:r>
            <a:r>
              <a:rPr lang="en-US" altLang="zh-CN" sz="2400" b="1">
                <a:sym typeface="+mn-ea"/>
              </a:rPr>
              <a:t>Dense Objects</a:t>
            </a:r>
            <a:r>
              <a:rPr lang="en-US" altLang="zh-CN" sz="2400" b="1">
                <a:sym typeface="+mn-ea"/>
              </a:rPr>
              <a:t> </a:t>
            </a:r>
            <a:endParaRPr lang="en-US" altLang="zh-CN" sz="2400" b="1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836041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buClrTx/>
              <a:buSzTx/>
              <a:buFontTx/>
              <a:defRPr/>
            </a:pPr>
            <a:r>
              <a:rPr lang="en-US" altLang="zh-CN" sz="3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  <a:sym typeface="+mn-ea"/>
              </a:rPr>
              <a:t>Detection with Transformers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577840" y="2594610"/>
            <a:ext cx="7893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tx1"/>
                </a:solidFill>
              </a:rPr>
              <a:t>NMS</a:t>
            </a:r>
            <a:endParaRPr lang="en-US" b="1">
              <a:solidFill>
                <a:schemeClr val="tx1"/>
              </a:solidFill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008380" y="1600200"/>
          <a:ext cx="3512185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3022600" imgH="2622550" progId="Paint.Picture">
                  <p:embed/>
                </p:oleObj>
              </mc:Choice>
              <mc:Fallback>
                <p:oleObj name="" r:id="rId2" imgW="3022600" imgH="26225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8380" y="1600200"/>
                        <a:ext cx="3512185" cy="288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7424420" y="1600200"/>
          <a:ext cx="3507105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4" imgW="3067050" imgH="2616200" progId="Paint.Picture">
                  <p:embed/>
                </p:oleObj>
              </mc:Choice>
              <mc:Fallback>
                <p:oleObj name="" r:id="rId4" imgW="3067050" imgH="26162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420" y="1600200"/>
                        <a:ext cx="3507105" cy="288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>
            <a:stCxn id="6" idx="3"/>
            <a:endCxn id="8" idx="1"/>
          </p:cNvCxnSpPr>
          <p:nvPr/>
        </p:nvCxnSpPr>
        <p:spPr>
          <a:xfrm>
            <a:off x="4520565" y="3041650"/>
            <a:ext cx="2903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67385" y="6209665"/>
            <a:ext cx="11583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>
                <a:solidFill>
                  <a:schemeClr val="tx1"/>
                </a:solidFill>
              </a:rPr>
              <a:t>Nicolas Carion, Francisco Massa, Gabriel Synnaeve, Nicolas Usunier, Alexander Kirillov, and Sergey Zagoruyko</a:t>
            </a:r>
            <a:r>
              <a:rPr lang="en-US" altLang="zh-CN" b="1">
                <a:solidFill>
                  <a:schemeClr val="tx1"/>
                </a:solidFill>
              </a:rPr>
              <a:t>, </a:t>
            </a:r>
            <a:r>
              <a:rPr lang="en-US" altLang="zh-CN" b="1"/>
              <a:t>End-to-End Object Detection with </a:t>
            </a:r>
            <a:r>
              <a:rPr lang="en-US" altLang="zh-CN" b="1">
                <a:solidFill>
                  <a:srgbClr val="C00000"/>
                </a:solidFill>
              </a:rPr>
              <a:t>Transformers</a:t>
            </a:r>
            <a:r>
              <a:rPr lang="en-US" altLang="zh-CN" b="1">
                <a:solidFill>
                  <a:schemeClr val="tx1"/>
                </a:solidFill>
              </a:rPr>
              <a:t>, Arxiv:2005.12872v3 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7745" y="4592320"/>
            <a:ext cx="3512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chemeClr val="tx1"/>
                </a:solidFill>
              </a:rPr>
              <a:t>Sliding window classification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24420" y="4612005"/>
            <a:ext cx="3512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chemeClr val="tx1"/>
                </a:solidFill>
              </a:rPr>
              <a:t>Detection Results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34920" y="5436870"/>
            <a:ext cx="792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rgbClr val="C00000"/>
                </a:solidFill>
              </a:rPr>
              <a:t>DERT ENDs the 20-Years History of Sliding Window Classification +NMS</a:t>
            </a:r>
            <a:endParaRPr 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Method</a:t>
            </a:r>
            <a:endParaRPr lang="en-US" altLang="zh-CN" sz="2800"/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Problem</a:t>
            </a:r>
            <a:endParaRPr lang="en-US" altLang="zh-CN" sz="2800" b="1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Data</a:t>
            </a:r>
            <a:endParaRPr lang="en-US" altLang="zh-CN" sz="2800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Anchor-Free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Learning to Match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NAS </a:t>
            </a:r>
            <a:endParaRPr lang="en-US" altLang="zh-CN" sz="2400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4. DERT</a:t>
            </a:r>
            <a:endParaRPr lang="en-US" altLang="zh-CN" sz="24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C00000"/>
                </a:solidFill>
                <a:sym typeface="+mn-ea"/>
              </a:rPr>
              <a:t>1. Efficiency 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Domain Adaptation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Few-shot Detection</a:t>
            </a:r>
            <a:endParaRPr lang="en-US" altLang="zh-CN" sz="2400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Long-tailed Distribut.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Low-Resolution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Dense Objects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 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Efficiency-</a:t>
            </a: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YOLO-V4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14450"/>
            <a:ext cx="5118100" cy="4091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725" y="419100"/>
            <a:ext cx="3727450" cy="3148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815" y="3488055"/>
            <a:ext cx="4685030" cy="2733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0385" y="6212840"/>
            <a:ext cx="112655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Alexey Bochkovskiy, Chien-Yao Wang, Hong-Yuan Mark Liao: </a:t>
            </a:r>
            <a:r>
              <a:rPr lang="zh-CN" altLang="en-US" b="1">
                <a:solidFill>
                  <a:srgbClr val="FF0000"/>
                </a:solidFill>
              </a:rPr>
              <a:t>YOLOv4</a:t>
            </a:r>
            <a:r>
              <a:rPr lang="zh-CN" altLang="en-US" b="1"/>
              <a:t>: Optimal Speed and Accuracy of Object Detection. CoRR abs/2004.10934 (2020)</a:t>
            </a:r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989330" y="5486400"/>
            <a:ext cx="4348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hlinkClick r:id="rId5" action="ppaction://hlinkfile"/>
              </a:rPr>
              <a:t>Demo</a:t>
            </a:r>
            <a:endParaRPr lang="en-US" altLang="zh-CN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Method</a:t>
            </a:r>
            <a:endParaRPr lang="en-US" altLang="zh-CN" sz="2800"/>
          </a:p>
        </p:txBody>
      </p:sp>
      <p:sp>
        <p:nvSpPr>
          <p:cNvPr id="10" name="圆角矩形 9"/>
          <p:cNvSpPr/>
          <p:nvPr/>
        </p:nvSpPr>
        <p:spPr>
          <a:xfrm>
            <a:off x="4329430" y="135064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Problem</a:t>
            </a:r>
            <a:endParaRPr lang="en-US" altLang="zh-CN" sz="2800" b="1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Data</a:t>
            </a:r>
            <a:endParaRPr lang="en-US" altLang="zh-CN" sz="2800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Anchor-Free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Learning to Match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NAS </a:t>
            </a:r>
            <a:endParaRPr lang="en-US" altLang="zh-CN" sz="2400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4. DERT</a:t>
            </a:r>
            <a:endParaRPr lang="en-US" altLang="zh-CN" sz="24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Efficiency 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C00000"/>
                </a:solidFill>
                <a:sym typeface="+mn-ea"/>
              </a:rPr>
              <a:t>2. Domain Adaptation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Few-shot Detection</a:t>
            </a:r>
            <a:endParaRPr lang="en-US" altLang="zh-CN" sz="2400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Long-tailed Distribut.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Low-Resolution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Dense Objects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 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358775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Domain Adaptive Detection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0335"/>
            <a:ext cx="7100570" cy="3401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70" y="1402715"/>
            <a:ext cx="4356100" cy="4848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0385" y="5157470"/>
            <a:ext cx="70173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Kuniaki Saito, Yoshitaka Ushiku, Tatsuya Harada, Kate Saenko:</a:t>
            </a:r>
            <a:endParaRPr lang="zh-CN" altLang="en-US" b="1"/>
          </a:p>
          <a:p>
            <a:r>
              <a:rPr lang="zh-CN" altLang="en-US" b="1">
                <a:solidFill>
                  <a:srgbClr val="C00000"/>
                </a:solidFill>
              </a:rPr>
              <a:t>Strong-Weak Distribution Alignment</a:t>
            </a:r>
            <a:r>
              <a:rPr lang="zh-CN" altLang="en-US" b="1"/>
              <a:t> for Adaptive Object Detection. CVPR 2019: 6956-6965</a:t>
            </a:r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10876915" y="5664835"/>
            <a:ext cx="407035" cy="516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Method</a:t>
            </a:r>
            <a:endParaRPr lang="en-US" altLang="zh-CN" sz="2800"/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Problem</a:t>
            </a:r>
            <a:endParaRPr lang="en-US" altLang="zh-CN" sz="2800" b="1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Data</a:t>
            </a:r>
            <a:endParaRPr lang="en-US" altLang="zh-CN" sz="2800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Anchor-Free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Learning to Match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NAS </a:t>
            </a:r>
            <a:endParaRPr lang="en-US" altLang="zh-CN" sz="2400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4. DERT</a:t>
            </a:r>
            <a:endParaRPr lang="en-US" altLang="zh-CN" sz="24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Efficiency 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Domain Adaptation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Few-shot Detection</a:t>
            </a:r>
            <a:endParaRPr lang="en-US" altLang="zh-CN" sz="2400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Long-tailed Distribut.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Low-Resolution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Dense Objects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 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66725" y="358775"/>
            <a:ext cx="836041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Few-shot Object Detection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1305560"/>
            <a:ext cx="11238230" cy="40570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385" y="5973445"/>
            <a:ext cx="11405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Bingyi Kang, Zhuang Liu, Xin Wang, Fisher Yu, Jiashi Feng, Trevor Darrell: Few-Shot Object Detection via </a:t>
            </a:r>
            <a:r>
              <a:rPr lang="zh-CN" altLang="en-US" b="1">
                <a:solidFill>
                  <a:srgbClr val="C00000"/>
                </a:solidFill>
              </a:rPr>
              <a:t>Feature Reweighting</a:t>
            </a:r>
            <a:r>
              <a:rPr lang="zh-CN" altLang="en-US" b="1"/>
              <a:t>. ICCV 2019: 8419-8428</a:t>
            </a:r>
            <a:endParaRPr lang="zh-CN" altLang="en-US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66725" y="358775"/>
            <a:ext cx="836041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Few-shot Object Detection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725" y="6336665"/>
            <a:ext cx="11405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Xin Wang</a:t>
            </a:r>
            <a:r>
              <a:rPr lang="en-US" altLang="zh-CN" b="1"/>
              <a:t>,</a:t>
            </a:r>
            <a:r>
              <a:rPr lang="zh-CN" altLang="en-US" b="1"/>
              <a:t> Trevor Darrell</a:t>
            </a:r>
            <a:r>
              <a:rPr lang="en-US" altLang="zh-CN" b="1"/>
              <a:t>,</a:t>
            </a:r>
            <a:r>
              <a:rPr lang="zh-CN" altLang="en-US" b="1"/>
              <a:t> Fisher Yu</a:t>
            </a:r>
            <a:r>
              <a:rPr lang="en-US" altLang="zh-CN" b="1"/>
              <a:t>, </a:t>
            </a:r>
            <a:r>
              <a:rPr lang="en-US" altLang="zh-CN" b="1">
                <a:solidFill>
                  <a:srgbClr val="C00000"/>
                </a:solidFill>
              </a:rPr>
              <a:t>Frustratingly Simple</a:t>
            </a:r>
            <a:r>
              <a:rPr lang="en-US" altLang="zh-CN" b="1"/>
              <a:t> Few-Shot Object Detection, ICML </a:t>
            </a:r>
            <a:r>
              <a:rPr lang="zh-CN" altLang="en-US" b="1"/>
              <a:t>20</a:t>
            </a:r>
            <a:r>
              <a:rPr lang="en-US" altLang="zh-CN" b="1"/>
              <a:t>20.</a:t>
            </a:r>
            <a:endParaRPr lang="zh-CN" altLang="en-US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013460"/>
            <a:ext cx="9762490" cy="22402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10" y="3337560"/>
            <a:ext cx="8276590" cy="29991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Method</a:t>
            </a:r>
            <a:endParaRPr lang="en-US" altLang="zh-CN" sz="2800"/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Problem</a:t>
            </a:r>
            <a:endParaRPr lang="en-US" altLang="zh-CN" sz="2800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Data</a:t>
            </a:r>
            <a:endParaRPr lang="en-US" altLang="zh-CN" sz="2800" b="1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Anchor-Free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Learning to Match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NAS </a:t>
            </a:r>
            <a:endParaRPr lang="en-US" altLang="zh-CN" sz="2400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4. DERT</a:t>
            </a:r>
            <a:endParaRPr lang="en-US" altLang="zh-CN" sz="24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Efficiency 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Domain Adaptation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Few-shot Detection</a:t>
            </a:r>
            <a:endParaRPr lang="en-US" altLang="zh-CN" sz="2400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Long-tailed Distribut.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Low-Resolution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Dense Objects 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836041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Long-tailed Distribution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1143000"/>
            <a:ext cx="7186295" cy="4315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120" y="1271905"/>
            <a:ext cx="4500880" cy="2137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405" y="3409315"/>
            <a:ext cx="4179570" cy="2040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670" y="5721350"/>
            <a:ext cx="112039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b="1">
                <a:sym typeface="+mn-ea"/>
              </a:rPr>
              <a:t>Agrim Gupta Piotr Doll´ar Ross Girshick, </a:t>
            </a:r>
            <a:r>
              <a:rPr lang="en-US" b="1">
                <a:solidFill>
                  <a:srgbClr val="C00000"/>
                </a:solidFill>
                <a:sym typeface="+mn-ea"/>
              </a:rPr>
              <a:t>LVIS</a:t>
            </a:r>
            <a:r>
              <a:rPr lang="en-US" b="1">
                <a:sym typeface="+mn-ea"/>
              </a:rPr>
              <a:t>: A </a:t>
            </a:r>
            <a:r>
              <a:rPr b="1">
                <a:sym typeface="+mn-ea"/>
              </a:rPr>
              <a:t>Dataset for Large Vocabulary Instance Segmentation</a:t>
            </a:r>
            <a:r>
              <a:rPr lang="en-US" b="1">
                <a:sym typeface="+mn-ea"/>
              </a:rPr>
              <a:t>,</a:t>
            </a:r>
            <a:r>
              <a:rPr lang="en-US" b="1">
                <a:sym typeface="+mn-ea"/>
              </a:rPr>
              <a:t> CVPR 2020</a:t>
            </a:r>
            <a:endParaRPr lang="en-US" b="1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/>
              <a:t>Method</a:t>
            </a:r>
            <a:endParaRPr lang="en-US" altLang="zh-CN" sz="2800" b="1"/>
          </a:p>
          <a:p>
            <a:pPr algn="ctr"/>
            <a:r>
              <a:rPr lang="zh-CN" altLang="en-US" sz="2800" b="1"/>
              <a:t>（</a:t>
            </a:r>
            <a:r>
              <a:rPr lang="zh-CN" altLang="en-US" sz="2800" b="1">
                <a:solidFill>
                  <a:srgbClr val="0000FF"/>
                </a:solidFill>
              </a:rPr>
              <a:t>继续打破各种限制</a:t>
            </a:r>
            <a:r>
              <a:rPr lang="zh-CN" altLang="en-US" sz="2800" b="1"/>
              <a:t>）</a:t>
            </a:r>
            <a:endParaRPr lang="zh-CN" altLang="en-US" sz="2800" b="1"/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Problem</a:t>
            </a:r>
            <a:endParaRPr lang="en-US" altLang="zh-CN" sz="2800" b="1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800" b="1">
                <a:sym typeface="+mn-ea"/>
              </a:rPr>
              <a:t>（</a:t>
            </a:r>
            <a:r>
              <a:rPr lang="zh-CN" altLang="en-US" sz="2800" b="1">
                <a:solidFill>
                  <a:srgbClr val="0000FF"/>
                </a:solidFill>
                <a:sym typeface="+mn-ea"/>
              </a:rPr>
              <a:t>少样本、高效率</a:t>
            </a:r>
            <a:r>
              <a:rPr lang="zh-CN" altLang="en-US" sz="2800" b="1">
                <a:sym typeface="+mn-ea"/>
              </a:rPr>
              <a:t>）</a:t>
            </a:r>
            <a:endParaRPr lang="zh-CN" altLang="en-US" sz="2800" b="1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Data</a:t>
            </a:r>
            <a:endParaRPr lang="en-US" altLang="zh-CN" sz="2800" b="1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800" b="1">
                <a:sym typeface="+mn-ea"/>
              </a:rPr>
              <a:t>（</a:t>
            </a:r>
            <a:r>
              <a:rPr lang="zh-CN" altLang="en-US" sz="2800" b="1">
                <a:solidFill>
                  <a:srgbClr val="0000FF"/>
                </a:solidFill>
                <a:sym typeface="+mn-ea"/>
              </a:rPr>
              <a:t>面向应用</a:t>
            </a:r>
            <a:r>
              <a:rPr lang="zh-CN" altLang="en-US" sz="2800" b="1">
                <a:sym typeface="+mn-ea"/>
              </a:rPr>
              <a:t>）</a:t>
            </a:r>
            <a:endParaRPr lang="zh-CN" altLang="en-US" sz="2800" b="1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1. Anchor-Free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2. </a:t>
            </a:r>
            <a:r>
              <a:rPr lang="en-US" altLang="zh-CN" sz="2400" b="1">
                <a:sym typeface="+mn-ea"/>
              </a:rPr>
              <a:t>Learning-to-Match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3. NAS </a:t>
            </a:r>
            <a:endParaRPr lang="en-US" altLang="zh-CN" sz="2400" b="1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4. DERT</a:t>
            </a:r>
            <a:endParaRPr lang="en-US" altLang="zh-CN" sz="2400" b="1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1.</a:t>
            </a:r>
            <a:r>
              <a:rPr lang="en-US" altLang="zh-CN" sz="2400" b="1">
                <a:sym typeface="+mn-ea"/>
              </a:rPr>
              <a:t> Efficiency</a:t>
            </a:r>
            <a:r>
              <a:rPr lang="en-US" altLang="zh-CN" sz="2400" b="1">
                <a:sym typeface="+mn-ea"/>
              </a:rPr>
              <a:t> 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2. Domain Adaptation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3. Few-shot Detection </a:t>
            </a:r>
            <a:endParaRPr lang="en-US" altLang="zh-CN" sz="2400" b="1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1. Long-tailed Distribut.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2. Low-</a:t>
            </a:r>
            <a:r>
              <a:rPr lang="en-US" altLang="zh-CN" sz="2400" b="1">
                <a:sym typeface="+mn-ea"/>
              </a:rPr>
              <a:t>R</a:t>
            </a:r>
            <a:r>
              <a:rPr lang="en-US" altLang="zh-CN" sz="2400" b="1">
                <a:sym typeface="+mn-ea"/>
              </a:rPr>
              <a:t>esolution</a:t>
            </a:r>
            <a:endParaRPr lang="en-US" altLang="zh-CN" sz="2400" b="1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ym typeface="+mn-ea"/>
              </a:rPr>
              <a:t>3. </a:t>
            </a:r>
            <a:r>
              <a:rPr lang="en-US" altLang="zh-CN" sz="2400" b="1">
                <a:sym typeface="+mn-ea"/>
              </a:rPr>
              <a:t>Dense Objects</a:t>
            </a:r>
            <a:r>
              <a:rPr lang="en-US" altLang="zh-CN" sz="2400" b="1">
                <a:sym typeface="+mn-ea"/>
              </a:rPr>
              <a:t> </a:t>
            </a:r>
            <a:endParaRPr lang="en-US" altLang="zh-CN" sz="2400" b="1"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Method</a:t>
            </a:r>
            <a:endParaRPr lang="en-US" altLang="zh-CN" sz="2800"/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Problem</a:t>
            </a:r>
            <a:endParaRPr lang="en-US" altLang="zh-CN" sz="2800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Data</a:t>
            </a:r>
            <a:endParaRPr lang="en-US" altLang="zh-CN" sz="2800" b="1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Anchor-Free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Learning to Match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NAS </a:t>
            </a:r>
            <a:endParaRPr lang="en-US" altLang="zh-CN" sz="2400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4. DERT</a:t>
            </a:r>
            <a:endParaRPr lang="en-US" altLang="zh-CN" sz="24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Efficiency 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Domain Adaptation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Few-shot Detection</a:t>
            </a:r>
            <a:endParaRPr lang="en-US" altLang="zh-CN" sz="2400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Long-tailed Distribut.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C00000"/>
                </a:solidFill>
                <a:sym typeface="+mn-ea"/>
              </a:rPr>
              <a:t>2. Low-Resolution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Dense Objects 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836041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Low-resolution Objects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57200" y="6168390"/>
            <a:ext cx="11324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b="1">
                <a:sym typeface="+mn-ea"/>
              </a:rPr>
              <a:t>Xuehui Yu</a:t>
            </a:r>
            <a:r>
              <a:rPr lang="en-US" b="1">
                <a:sym typeface="+mn-ea"/>
              </a:rPr>
              <a:t>, </a:t>
            </a:r>
            <a:r>
              <a:rPr b="1">
                <a:sym typeface="+mn-ea"/>
              </a:rPr>
              <a:t>Yuqi Gong</a:t>
            </a:r>
            <a:r>
              <a:rPr lang="en-US" b="1">
                <a:sym typeface="+mn-ea"/>
              </a:rPr>
              <a:t>, </a:t>
            </a:r>
            <a:r>
              <a:rPr b="1">
                <a:sym typeface="+mn-ea"/>
              </a:rPr>
              <a:t>Nan Jiang</a:t>
            </a:r>
            <a:r>
              <a:rPr lang="en-US" b="1">
                <a:sym typeface="+mn-ea"/>
              </a:rPr>
              <a:t>, </a:t>
            </a:r>
            <a:r>
              <a:rPr b="1">
                <a:sym typeface="+mn-ea"/>
              </a:rPr>
              <a:t>Zhenjun Han</a:t>
            </a:r>
            <a:r>
              <a:rPr lang="zh-CN" b="1">
                <a:sym typeface="+mn-ea"/>
              </a:rPr>
              <a:t>，Scale Match for </a:t>
            </a:r>
            <a:r>
              <a:rPr lang="zh-CN" b="1">
                <a:solidFill>
                  <a:srgbClr val="C00000"/>
                </a:solidFill>
                <a:sym typeface="+mn-ea"/>
              </a:rPr>
              <a:t>Tiny Person Detection</a:t>
            </a:r>
            <a:r>
              <a:rPr lang="zh-CN" b="1">
                <a:sym typeface="+mn-ea"/>
              </a:rPr>
              <a:t>， </a:t>
            </a:r>
            <a:r>
              <a:rPr lang="en-US" altLang="zh-CN" b="1">
                <a:sym typeface="+mn-ea"/>
              </a:rPr>
              <a:t>WACV2020</a:t>
            </a:r>
            <a:endParaRPr lang="en-US" altLang="zh-CN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1103630"/>
            <a:ext cx="5448300" cy="4859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630" y="1102995"/>
            <a:ext cx="5541010" cy="48602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Method</a:t>
            </a:r>
            <a:endParaRPr lang="en-US" altLang="zh-CN" sz="2800"/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Problem</a:t>
            </a:r>
            <a:endParaRPr lang="en-US" altLang="zh-CN" sz="2800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Data</a:t>
            </a:r>
            <a:endParaRPr lang="en-US" altLang="zh-CN" sz="2800" b="1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Anchor-Free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Learning to Match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NAS </a:t>
            </a:r>
            <a:endParaRPr lang="en-US" altLang="zh-CN" sz="2400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4. DERT</a:t>
            </a:r>
            <a:endParaRPr lang="en-US" altLang="zh-CN" sz="24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Efficiency 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Domain Adaptation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Few-shot Detection</a:t>
            </a:r>
            <a:endParaRPr lang="en-US" altLang="zh-CN" sz="2400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Long-tailed Distribut.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Low-Resolution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C00000"/>
                </a:solidFill>
                <a:sym typeface="+mn-ea"/>
              </a:rPr>
              <a:t>3. Dense Objects</a:t>
            </a:r>
            <a:r>
              <a:rPr lang="en-US" altLang="zh-CN" sz="2400">
                <a:sym typeface="+mn-ea"/>
              </a:rPr>
              <a:t> 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836041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Dense</a:t>
            </a: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Objects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4175" y="5721350"/>
            <a:ext cx="116700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b="1">
                <a:sym typeface="+mn-ea"/>
              </a:rPr>
              <a:t>Eran Goldman, Roei Herzig, Aviv Eisenschtat, Jacob Goldberger, and Tal Hassner. Precise Detection in </a:t>
            </a:r>
            <a:r>
              <a:rPr lang="en-US" b="1">
                <a:solidFill>
                  <a:srgbClr val="C00000"/>
                </a:solidFill>
                <a:sym typeface="+mn-ea"/>
              </a:rPr>
              <a:t>Densely Packed Scenes</a:t>
            </a:r>
            <a:r>
              <a:rPr lang="en-US" b="1">
                <a:sym typeface="+mn-ea"/>
              </a:rPr>
              <a:t>, CVPR 2019</a:t>
            </a:r>
            <a:endParaRPr lang="en-US" b="1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b="1">
                <a:sym typeface="+mn-ea"/>
              </a:rPr>
              <a:t>Xingjia Pan</a:t>
            </a:r>
            <a:r>
              <a:rPr lang="zh-CN" altLang="en-US" b="1">
                <a:sym typeface="+mn-ea"/>
              </a:rPr>
              <a:t>，</a:t>
            </a:r>
            <a:r>
              <a:rPr lang="en-US" b="1">
                <a:sym typeface="+mn-ea"/>
              </a:rPr>
              <a:t>Changsheng Xu: </a:t>
            </a:r>
            <a:r>
              <a:rPr b="1">
                <a:solidFill>
                  <a:srgbClr val="C00000"/>
                </a:solidFill>
                <a:sym typeface="+mn-ea"/>
              </a:rPr>
              <a:t>Dynamic Refinement Network</a:t>
            </a:r>
            <a:r>
              <a:rPr b="1">
                <a:sym typeface="+mn-ea"/>
              </a:rPr>
              <a:t> for Oriented and Densely Packed Object Detection</a:t>
            </a:r>
            <a:r>
              <a:rPr lang="en-US" b="1">
                <a:sym typeface="+mn-ea"/>
              </a:rPr>
              <a:t>, CVPR 2020</a:t>
            </a:r>
            <a:endParaRPr lang="en-US" altLang="zh-CN" b="1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1134110"/>
            <a:ext cx="10884535" cy="44659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836041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Dense</a:t>
            </a: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Objects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53390" y="6268085"/>
            <a:ext cx="116700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ym typeface="+mn-ea"/>
              </a:rPr>
              <a:t>Wang, Qi and Gao, Junyu and Lin, Wei and Li, Xuelong, NWPU-Crowd: A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 Large-Scale Benchmark</a:t>
            </a:r>
            <a:r>
              <a:rPr lang="en-US" altLang="zh-CN" b="1">
                <a:sym typeface="+mn-ea"/>
              </a:rPr>
              <a:t> for Crowd Counting and Localization, </a:t>
            </a:r>
            <a:r>
              <a:rPr lang="en-US" altLang="zh-CN" b="1">
                <a:sym typeface="+mn-ea"/>
              </a:rPr>
              <a:t>PAMI2020.</a:t>
            </a:r>
            <a:endParaRPr lang="en-US" altLang="zh-CN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0993755" cy="51949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Method</a:t>
            </a:r>
            <a:endParaRPr lang="en-US" altLang="zh-CN" sz="2800" b="1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Problem</a:t>
            </a:r>
            <a:endParaRPr lang="en-US" altLang="zh-CN" sz="2800" b="1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>
                <a:sym typeface="+mn-ea"/>
              </a:rPr>
              <a:t>Data</a:t>
            </a:r>
            <a:endParaRPr lang="en-US" altLang="zh-CN" sz="2800" b="1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In the Future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Anchor-Free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0000FF"/>
                </a:solidFill>
                <a:sym typeface="+mn-ea"/>
              </a:rPr>
              <a:t>2. Learning to Match</a:t>
            </a:r>
            <a:endParaRPr lang="en-US" altLang="zh-CN" sz="2400" b="1">
              <a:solidFill>
                <a:srgbClr val="0000FF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NAS </a:t>
            </a:r>
            <a:endParaRPr lang="en-US" altLang="zh-CN" sz="2400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0000FF"/>
                </a:solidFill>
                <a:sym typeface="+mn-ea"/>
              </a:rPr>
              <a:t>4. DERT</a:t>
            </a:r>
            <a:endParaRPr lang="en-US" altLang="zh-CN" sz="2400" b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Efficiency 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Domain Adaptation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</a:t>
            </a:r>
            <a:r>
              <a:rPr lang="en-US" altLang="zh-CN" sz="2400" b="1">
                <a:solidFill>
                  <a:srgbClr val="0000FF"/>
                </a:solidFill>
                <a:sym typeface="+mn-ea"/>
              </a:rPr>
              <a:t>Few-shot Detection</a:t>
            </a:r>
            <a:endParaRPr lang="en-US" altLang="zh-CN" sz="2400" b="1">
              <a:solidFill>
                <a:srgbClr val="0000FF"/>
              </a:solidFill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0000FF"/>
                </a:solidFill>
                <a:sym typeface="+mn-ea"/>
              </a:rPr>
              <a:t>1. Long-tailed Distribut.</a:t>
            </a:r>
            <a:endParaRPr lang="en-US" altLang="zh-CN" sz="2400" b="1">
              <a:solidFill>
                <a:srgbClr val="0000FF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Low-Resolution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0000FF"/>
                </a:solidFill>
                <a:sym typeface="+mn-ea"/>
              </a:rPr>
              <a:t>3. Dense Objects </a:t>
            </a:r>
            <a:endParaRPr lang="en-US" altLang="zh-CN" sz="2400" b="1">
              <a:solidFill>
                <a:srgbClr val="0000FF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16780" y="2815590"/>
            <a:ext cx="2759075" cy="706755"/>
          </a:xfrm>
          <a:prstGeom prst="rect">
            <a:avLst/>
          </a:prstGeom>
          <a:noFill/>
          <a:effectLst>
            <a:outerShdw blurRad="50800" dist="38100" algn="l" rotWithShape="0">
              <a:srgbClr val="C00000">
                <a:alpha val="40000"/>
              </a:srgbClr>
            </a:outerShdw>
          </a:effectLst>
        </p:spPr>
        <p:txBody>
          <a:bodyPr wrap="square">
            <a:spAutoFit/>
          </a:bodyPr>
          <a:p>
            <a:pPr algn="ctr" eaLnBrk="1" latinLnBrk="1" hangingPunct="1">
              <a:defRPr/>
            </a:pPr>
            <a:r>
              <a:rPr lang="en-US" altLang="zh-CN" sz="4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Thanks</a:t>
            </a:r>
            <a:endParaRPr lang="en-US" altLang="zh-CN" sz="40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88348" y="4389382"/>
            <a:ext cx="3403600" cy="1200150"/>
          </a:xfrm>
          <a:prstGeom prst="rect">
            <a:avLst/>
          </a:prstGeom>
          <a:noFill/>
          <a:effectLst>
            <a:outerShdw blurRad="50800" dist="38100" algn="l" rotWithShape="0">
              <a:srgbClr val="C00000">
                <a:alpha val="40000"/>
              </a:srgbClr>
            </a:outerShdw>
          </a:effectLst>
        </p:spPr>
        <p:txBody>
          <a:bodyPr>
            <a:spAutoFit/>
          </a:bodyPr>
          <a:p>
            <a:pPr eaLnBrk="1" latinLnBrk="1" hangingPunct="1">
              <a:defRPr/>
            </a:pPr>
            <a:r>
              <a:rPr lang="en-US" altLang="zh-CN" sz="1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www.ucassdl.cn</a:t>
            </a:r>
            <a:endParaRPr lang="en-US" altLang="zh-CN" sz="18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eaLnBrk="1" latinLnBrk="1" hangingPunct="1">
              <a:defRPr/>
            </a:pPr>
            <a:r>
              <a:rPr lang="en-US" altLang="zh-CN" sz="1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qxye@ucas.ac.cn</a:t>
            </a:r>
            <a:endParaRPr lang="en-US" altLang="zh-CN" sz="18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eaLnBrk="1" latinLnBrk="1" hangingPunct="1">
              <a:defRPr/>
            </a:pPr>
            <a:r>
              <a:rPr lang="zh-CN" altLang="en-US" sz="1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people.ucas.ac.cn/~qxye</a:t>
            </a:r>
            <a:endParaRPr lang="zh-CN" altLang="en-US" sz="18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eaLnBrk="1" latinLnBrk="1" hangingPunct="1">
              <a:defRPr/>
            </a:pPr>
            <a:endParaRPr lang="zh-CN" altLang="en-US" sz="18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74" y="4389382"/>
            <a:ext cx="1330895" cy="108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/>
              <a:t>Method</a:t>
            </a:r>
            <a:endParaRPr lang="en-US" altLang="zh-CN" sz="2800" b="1"/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Problem</a:t>
            </a:r>
            <a:endParaRPr lang="en-US" altLang="zh-CN" sz="2800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Data</a:t>
            </a:r>
            <a:endParaRPr lang="en-US" altLang="zh-CN" sz="2800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C00000"/>
                </a:solidFill>
                <a:sym typeface="+mn-ea"/>
              </a:rPr>
              <a:t>1. Anchor-Free</a:t>
            </a:r>
            <a:endParaRPr lang="en-US" altLang="zh-CN" sz="2400" b="1">
              <a:solidFill>
                <a:srgbClr val="C00000"/>
              </a:solidFill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Learning to Match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NAS </a:t>
            </a:r>
            <a:endParaRPr lang="en-US" altLang="zh-CN" sz="2400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4. DERT</a:t>
            </a:r>
            <a:endParaRPr lang="en-US" altLang="zh-CN" sz="24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Efficiency 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Domain Adaptation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Few-shot Detection</a:t>
            </a:r>
            <a:endParaRPr lang="en-US" altLang="zh-CN" sz="2400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Long-tailed Distribut.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Low-Resolution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Dense Objects 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Towards Anchor-Free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39750" y="6212840"/>
            <a:ext cx="111652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/>
              <a:t>Kaiwen Duan</a:t>
            </a:r>
            <a:r>
              <a:rPr lang="en-US" b="1"/>
              <a:t>,</a:t>
            </a:r>
            <a:r>
              <a:rPr b="1"/>
              <a:t> Song Bai</a:t>
            </a:r>
            <a:r>
              <a:rPr lang="en-US" b="1"/>
              <a:t>,</a:t>
            </a:r>
            <a:r>
              <a:rPr b="1"/>
              <a:t> Lingxi Xie</a:t>
            </a:r>
            <a:r>
              <a:rPr lang="en-US" b="1"/>
              <a:t>,</a:t>
            </a:r>
            <a:r>
              <a:rPr b="1"/>
              <a:t> Honggang Qi</a:t>
            </a:r>
            <a:r>
              <a:rPr lang="en-US" b="1"/>
              <a:t>,</a:t>
            </a:r>
            <a:r>
              <a:rPr b="1"/>
              <a:t> Qingming Huang</a:t>
            </a:r>
            <a:r>
              <a:rPr lang="en-US" b="1"/>
              <a:t>,</a:t>
            </a:r>
            <a:r>
              <a:rPr b="1"/>
              <a:t> Qi Tian</a:t>
            </a:r>
            <a:r>
              <a:rPr lang="en-US" b="1"/>
              <a:t>, </a:t>
            </a:r>
            <a:r>
              <a:rPr lang="en-US" b="1">
                <a:solidFill>
                  <a:srgbClr val="C00000"/>
                </a:solidFill>
              </a:rPr>
              <a:t>CenterNet</a:t>
            </a:r>
            <a:r>
              <a:rPr lang="en-US" b="1"/>
              <a:t>: Keypoint Triplets for Object Detection</a:t>
            </a:r>
            <a:r>
              <a:rPr lang="zh-CN" altLang="en-US" b="1"/>
              <a:t>，</a:t>
            </a:r>
            <a:r>
              <a:rPr lang="en-US" altLang="zh-CN" b="1"/>
              <a:t>ICCV 2019.</a:t>
            </a:r>
            <a:r>
              <a:rPr lang="en-US" b="1"/>
              <a:t> </a:t>
            </a:r>
            <a:endParaRPr lang="en-US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76295"/>
            <a:ext cx="11343640" cy="24682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05" y="1061085"/>
            <a:ext cx="4910455" cy="19462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0385" y="5844540"/>
            <a:ext cx="10373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Hei Law</a:t>
            </a:r>
            <a:r>
              <a:rPr lang="en-US" altLang="zh-CN" b="1"/>
              <a:t>, Jia, Deng, </a:t>
            </a:r>
            <a:r>
              <a:rPr lang="zh-CN" altLang="en-US" b="1">
                <a:solidFill>
                  <a:srgbClr val="C00000"/>
                </a:solidFill>
              </a:rPr>
              <a:t>CornerNet</a:t>
            </a:r>
            <a:r>
              <a:rPr lang="zh-CN" altLang="en-US" b="1"/>
              <a:t>: Detecting Objects as Paired Keypoints</a:t>
            </a:r>
            <a:r>
              <a:rPr lang="en-US" altLang="zh-CN" b="1"/>
              <a:t>, ECCV 2018</a:t>
            </a:r>
            <a:endParaRPr lang="en-US" altLang="zh-CN" b="1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" y="1061085"/>
            <a:ext cx="5652770" cy="2113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Towards Anchor-Free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606790" y="4353560"/>
            <a:ext cx="32385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/>
              <a:t>Ze Yang</a:t>
            </a:r>
            <a:r>
              <a:rPr lang="en-US" b="1"/>
              <a:t>,</a:t>
            </a:r>
            <a:r>
              <a:rPr b="1"/>
              <a:t> Shaohui Liu</a:t>
            </a:r>
            <a:r>
              <a:rPr lang="en-US" b="1"/>
              <a:t>, </a:t>
            </a:r>
            <a:r>
              <a:rPr b="1"/>
              <a:t>Han Hu</a:t>
            </a:r>
            <a:r>
              <a:rPr lang="en-US" b="1"/>
              <a:t>, </a:t>
            </a:r>
            <a:r>
              <a:rPr b="1"/>
              <a:t>Liwei Wang</a:t>
            </a:r>
            <a:r>
              <a:rPr lang="en-US" b="1"/>
              <a:t>,</a:t>
            </a:r>
            <a:r>
              <a:rPr b="1"/>
              <a:t> Stephen Lin</a:t>
            </a:r>
            <a:r>
              <a:rPr lang="en-US" b="1"/>
              <a:t>,</a:t>
            </a:r>
            <a:endParaRPr lang="en-US" b="1"/>
          </a:p>
          <a:p>
            <a:r>
              <a:rPr lang="en-US" b="1">
                <a:solidFill>
                  <a:srgbClr val="C00000"/>
                </a:solidFill>
              </a:rPr>
              <a:t>RepPoints</a:t>
            </a:r>
            <a:r>
              <a:rPr lang="en-US" b="1"/>
              <a:t>: Point Set Representation for Object Detection, ICCV 2019</a:t>
            </a:r>
            <a:endParaRPr 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1172210"/>
            <a:ext cx="4857750" cy="2833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525" y="2078355"/>
            <a:ext cx="1892300" cy="476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2657475"/>
            <a:ext cx="3219450" cy="393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70930" y="2682875"/>
            <a:ext cx="1471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Refinement:</a:t>
            </a:r>
            <a:endParaRPr lang="en-US" altLang="zh-CN" b="1"/>
          </a:p>
        </p:txBody>
      </p:sp>
      <p:sp>
        <p:nvSpPr>
          <p:cNvPr id="13" name="文本框 12"/>
          <p:cNvSpPr txBox="1"/>
          <p:nvPr/>
        </p:nvSpPr>
        <p:spPr>
          <a:xfrm>
            <a:off x="6155690" y="2132330"/>
            <a:ext cx="1786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Feature Point</a:t>
            </a:r>
            <a:r>
              <a:rPr lang="zh-CN" altLang="en-US" b="1"/>
              <a:t>：</a:t>
            </a:r>
            <a:endParaRPr lang="zh-CN" altLang="en-US" b="1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45" y="4204335"/>
            <a:ext cx="7684135" cy="2447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Towards Anchor-Free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" y="1647825"/>
            <a:ext cx="2426335" cy="3377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445" y="1647825"/>
            <a:ext cx="8020050" cy="33782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36930" y="5598795"/>
            <a:ext cx="112864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/>
              <a:t>Zhi Tian</a:t>
            </a:r>
            <a:r>
              <a:rPr lang="en-US" b="1"/>
              <a:t>,</a:t>
            </a:r>
            <a:r>
              <a:rPr b="1"/>
              <a:t> Chunhua Shen</a:t>
            </a:r>
            <a:r>
              <a:rPr lang="en-US" b="1"/>
              <a:t>,</a:t>
            </a:r>
            <a:r>
              <a:rPr b="1"/>
              <a:t> Hao Chen</a:t>
            </a:r>
            <a:r>
              <a:rPr lang="en-US" b="1"/>
              <a:t>,</a:t>
            </a:r>
            <a:r>
              <a:rPr b="1"/>
              <a:t> Tong He</a:t>
            </a:r>
            <a:r>
              <a:rPr lang="en-US" b="1"/>
              <a:t>, </a:t>
            </a:r>
            <a:r>
              <a:rPr lang="en-US" b="1">
                <a:solidFill>
                  <a:srgbClr val="C00000"/>
                </a:solidFill>
              </a:rPr>
              <a:t>FCOS</a:t>
            </a:r>
            <a:r>
              <a:rPr lang="en-US" b="1"/>
              <a:t>: Fully Convolutional One-Stage Object Detection, ICCV 2019</a:t>
            </a:r>
            <a:endParaRPr lang="en-US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32410"/>
            <a:ext cx="6741160" cy="534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200" kern="1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Towards Anchor-Free</a:t>
            </a:r>
            <a:endParaRPr lang="en-US" altLang="zh-CN" sz="3200" kern="1200" dirty="0">
              <a:solidFill>
                <a:srgbClr val="C0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9185"/>
            <a:ext cx="4565650" cy="25107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0570" y="3733800"/>
            <a:ext cx="42722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0000FF"/>
                </a:solidFill>
              </a:rPr>
              <a:t>Selected feature level in anchor-based branches may not be optimal.</a:t>
            </a:r>
            <a:endParaRPr lang="zh-CN" altLang="en-US" b="1">
              <a:solidFill>
                <a:srgbClr val="0000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690" y="1099185"/>
            <a:ext cx="6793230" cy="3202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92620" y="4390390"/>
            <a:ext cx="42722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tx1"/>
                </a:solidFill>
              </a:rPr>
              <a:t>The FSAF module introduces two additional conv layers (dashed feature maps) per pyramid level </a:t>
            </a:r>
            <a:r>
              <a:rPr lang="en-US" altLang="zh-CN" b="1">
                <a:solidFill>
                  <a:schemeClr val="tx1"/>
                </a:solidFill>
              </a:rPr>
              <a:t>for feature selection</a:t>
            </a:r>
            <a:r>
              <a:rPr lang="zh-CN" altLang="en-US" b="1">
                <a:solidFill>
                  <a:schemeClr val="tx1"/>
                </a:solidFill>
              </a:rPr>
              <a:t>, keeping the architecture fully convolutional.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02125"/>
            <a:ext cx="6535420" cy="18986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39165" y="6200775"/>
            <a:ext cx="4272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</a:rPr>
              <a:t>Online Feature Selection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32930" y="5866765"/>
            <a:ext cx="51904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Chenchen Zhu</a:t>
            </a:r>
            <a:r>
              <a:rPr lang="en-US" altLang="zh-CN" b="1"/>
              <a:t>,</a:t>
            </a:r>
            <a:r>
              <a:rPr lang="zh-CN" altLang="en-US" b="1"/>
              <a:t> Yihui He</a:t>
            </a:r>
            <a:r>
              <a:rPr lang="en-US" altLang="zh-CN" b="1"/>
              <a:t>,</a:t>
            </a:r>
            <a:r>
              <a:rPr lang="zh-CN" altLang="en-US" b="1"/>
              <a:t> Marios Savvides</a:t>
            </a:r>
            <a:r>
              <a:rPr lang="en-US" altLang="zh-CN" b="1"/>
              <a:t>, </a:t>
            </a:r>
            <a:r>
              <a:rPr lang="en-US" altLang="zh-CN" b="1">
                <a:solidFill>
                  <a:srgbClr val="C00000"/>
                </a:solidFill>
              </a:rPr>
              <a:t>Feature Selective Anchor</a:t>
            </a:r>
            <a:r>
              <a:rPr lang="en-US" altLang="zh-CN" b="1"/>
              <a:t>-Free Module for Single-Shot Object Detection, CVPR 2019, CMU </a:t>
            </a:r>
            <a:endParaRPr lang="en-US" altLang="zh-CN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ews.ucas.edu.cn/images/article/2018/201804/091217_786326.QQ2018042909113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5" y="105410"/>
            <a:ext cx="9632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79755" y="1360805"/>
            <a:ext cx="3697605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/>
              <a:t>Method</a:t>
            </a:r>
            <a:endParaRPr lang="en-US" altLang="zh-CN" sz="2800" b="1"/>
          </a:p>
        </p:txBody>
      </p:sp>
      <p:sp>
        <p:nvSpPr>
          <p:cNvPr id="10" name="圆角矩形 9"/>
          <p:cNvSpPr/>
          <p:nvPr/>
        </p:nvSpPr>
        <p:spPr>
          <a:xfrm>
            <a:off x="4329430" y="1360805"/>
            <a:ext cx="364744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Problem</a:t>
            </a:r>
            <a:endParaRPr lang="en-US" altLang="zh-CN" sz="2800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023860" y="1350645"/>
            <a:ext cx="3796030" cy="1361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>
                <a:sym typeface="+mn-ea"/>
              </a:rPr>
              <a:t>Data</a:t>
            </a:r>
            <a:endParaRPr lang="en-US" altLang="zh-CN" sz="2800">
              <a:sym typeface="+mn-ea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>
          <a:xfrm>
            <a:off x="457200" y="203836"/>
            <a:ext cx="3610744" cy="589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algn="l" eaLnBrk="1" hangingPunct="1">
              <a:defRPr/>
            </a:pPr>
            <a:r>
              <a:rPr lang="en-US" altLang="zh-CN" sz="3600" kern="12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Overview</a:t>
            </a:r>
            <a:endParaRPr lang="en-US" altLang="zh-CN" sz="3600" kern="12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0065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Anchor-Free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 Learning to Match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NAS </a:t>
            </a:r>
            <a:endParaRPr lang="en-US" altLang="zh-CN" sz="2400"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4. DERT</a:t>
            </a:r>
            <a:endParaRPr lang="en-US" altLang="zh-CN" sz="24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943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Efficiency 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Domain Adaptation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Few-shot Detection</a:t>
            </a:r>
            <a:endParaRPr lang="en-US" altLang="zh-CN" sz="2400"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385" y="1003300"/>
            <a:ext cx="5744845" cy="101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8157210" y="2931160"/>
            <a:ext cx="3757295" cy="3160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1. Long-tailed Distribut.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Low-Resolution</a:t>
            </a:r>
            <a:endParaRPr lang="en-US" altLang="zh-CN" sz="2400"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Dense Objects 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6701</Words>
  <Application>WPS 演示</Application>
  <PresentationFormat>宽屏</PresentationFormat>
  <Paragraphs>463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</vt:lpstr>
      <vt:lpstr>宋体</vt:lpstr>
      <vt:lpstr>Wingdings</vt:lpstr>
      <vt:lpstr>Arial Unicode MS</vt:lpstr>
      <vt:lpstr>微软雅黑</vt:lpstr>
      <vt:lpstr>Arial Unicode MS</vt:lpstr>
      <vt:lpstr>等线 Light</vt:lpstr>
      <vt:lpstr>等线</vt:lpstr>
      <vt:lpstr>Times New Roman</vt:lpstr>
      <vt:lpstr>Office 主题​​</vt:lpstr>
      <vt:lpstr>1_Office 主题​​</vt:lpstr>
      <vt:lpstr>Paint.Picture</vt:lpstr>
      <vt:lpstr>Paint.Picture</vt:lpstr>
      <vt:lpstr>Visual Object Detection 2019-2020  Qixiang Ye (叶齐祥) </vt:lpstr>
      <vt:lpstr>Overview</vt:lpstr>
      <vt:lpstr>Overview</vt:lpstr>
      <vt:lpstr>Overview</vt:lpstr>
      <vt:lpstr>Towards Anchor-Free</vt:lpstr>
      <vt:lpstr>Towards Anchor-Free</vt:lpstr>
      <vt:lpstr>Towards Anchor-Free</vt:lpstr>
      <vt:lpstr>Towards Anchor-Free</vt:lpstr>
      <vt:lpstr>Overview</vt:lpstr>
      <vt:lpstr>Learning to Match</vt:lpstr>
      <vt:lpstr>Learning to Match</vt:lpstr>
      <vt:lpstr>Learning to Match</vt:lpstr>
      <vt:lpstr>Learning to Match</vt:lpstr>
      <vt:lpstr>Feature Decoulping</vt:lpstr>
      <vt:lpstr>Overview</vt:lpstr>
      <vt:lpstr>Method-NAS</vt:lpstr>
      <vt:lpstr>Method-NAS</vt:lpstr>
      <vt:lpstr>Overview</vt:lpstr>
      <vt:lpstr>Detection with Transformers</vt:lpstr>
      <vt:lpstr>Detection with Transformers</vt:lpstr>
      <vt:lpstr>Overview</vt:lpstr>
      <vt:lpstr>Efficiency-YOLO-V4</vt:lpstr>
      <vt:lpstr>Overview</vt:lpstr>
      <vt:lpstr>Domain Adaptive Detection</vt:lpstr>
      <vt:lpstr>Overview</vt:lpstr>
      <vt:lpstr>Few-shot Object Detection</vt:lpstr>
      <vt:lpstr>Few-shot Object Detection</vt:lpstr>
      <vt:lpstr>Overview</vt:lpstr>
      <vt:lpstr>Long-tailed Distribution</vt:lpstr>
      <vt:lpstr>Overview</vt:lpstr>
      <vt:lpstr>Low-resolution Objects</vt:lpstr>
      <vt:lpstr>Overview</vt:lpstr>
      <vt:lpstr>Dense Objects</vt:lpstr>
      <vt:lpstr>Dense Objects</vt:lpstr>
      <vt:lpstr>In the Future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 智亮</dc:creator>
  <cp:lastModifiedBy>86135</cp:lastModifiedBy>
  <cp:revision>138</cp:revision>
  <dcterms:created xsi:type="dcterms:W3CDTF">2020-05-08T11:55:00Z</dcterms:created>
  <dcterms:modified xsi:type="dcterms:W3CDTF">2020-08-05T09:12:34Z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